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26" r:id="rId2"/>
    <p:sldId id="450" r:id="rId3"/>
    <p:sldId id="349" r:id="rId4"/>
    <p:sldId id="506" r:id="rId5"/>
    <p:sldId id="473" r:id="rId6"/>
    <p:sldId id="437" r:id="rId7"/>
    <p:sldId id="414" r:id="rId8"/>
    <p:sldId id="417" r:id="rId9"/>
    <p:sldId id="467" r:id="rId10"/>
    <p:sldId id="497" r:id="rId11"/>
    <p:sldId id="498" r:id="rId12"/>
    <p:sldId id="496" r:id="rId13"/>
    <p:sldId id="499" r:id="rId14"/>
    <p:sldId id="504" r:id="rId15"/>
    <p:sldId id="500" r:id="rId16"/>
    <p:sldId id="495" r:id="rId17"/>
    <p:sldId id="297" r:id="rId18"/>
    <p:sldId id="298" r:id="rId19"/>
    <p:sldId id="502" r:id="rId20"/>
    <p:sldId id="503" r:id="rId21"/>
    <p:sldId id="505" r:id="rId2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28" autoAdjust="0"/>
    <p:restoredTop sz="94660"/>
  </p:normalViewPr>
  <p:slideViewPr>
    <p:cSldViewPr>
      <p:cViewPr varScale="1">
        <p:scale>
          <a:sx n="78" d="100"/>
          <a:sy n="78" d="100"/>
        </p:scale>
        <p:origin x="1373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9DA079-BDA2-4CD1-AC12-77B79CEF05F0}" type="datetimeFigureOut">
              <a:rPr lang="pl-PL" smtClean="0"/>
              <a:t>11.10.2026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DCF28-1F2A-4DD4-88F3-B864753551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0617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5AC6B-79A5-405F-AC62-8FC85A929E0E}" type="datetimeFigureOut">
              <a:rPr lang="pl-PL" smtClean="0"/>
              <a:pPr/>
              <a:t>11.10.2026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6DEFD-AB45-499C-A1D9-824FF7B0056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5AC6B-79A5-405F-AC62-8FC85A929E0E}" type="datetimeFigureOut">
              <a:rPr lang="pl-PL" smtClean="0"/>
              <a:pPr/>
              <a:t>11.10.2026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6DEFD-AB45-499C-A1D9-824FF7B0056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5AC6B-79A5-405F-AC62-8FC85A929E0E}" type="datetimeFigureOut">
              <a:rPr lang="pl-PL" smtClean="0"/>
              <a:pPr/>
              <a:t>11.10.2026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6DEFD-AB45-499C-A1D9-824FF7B0056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5AC6B-79A5-405F-AC62-8FC85A929E0E}" type="datetimeFigureOut">
              <a:rPr lang="pl-PL" smtClean="0"/>
              <a:pPr/>
              <a:t>11.10.2026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6DEFD-AB45-499C-A1D9-824FF7B0056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5AC6B-79A5-405F-AC62-8FC85A929E0E}" type="datetimeFigureOut">
              <a:rPr lang="pl-PL" smtClean="0"/>
              <a:pPr/>
              <a:t>11.10.2026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6DEFD-AB45-499C-A1D9-824FF7B0056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5AC6B-79A5-405F-AC62-8FC85A929E0E}" type="datetimeFigureOut">
              <a:rPr lang="pl-PL" smtClean="0"/>
              <a:pPr/>
              <a:t>11.10.2026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6DEFD-AB45-499C-A1D9-824FF7B0056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5AC6B-79A5-405F-AC62-8FC85A929E0E}" type="datetimeFigureOut">
              <a:rPr lang="pl-PL" smtClean="0"/>
              <a:pPr/>
              <a:t>11.10.2026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6DEFD-AB45-499C-A1D9-824FF7B0056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5AC6B-79A5-405F-AC62-8FC85A929E0E}" type="datetimeFigureOut">
              <a:rPr lang="pl-PL" smtClean="0"/>
              <a:pPr/>
              <a:t>11.10.2026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6DEFD-AB45-499C-A1D9-824FF7B0056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5AC6B-79A5-405F-AC62-8FC85A929E0E}" type="datetimeFigureOut">
              <a:rPr lang="pl-PL" smtClean="0"/>
              <a:pPr/>
              <a:t>11.10.2026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6DEFD-AB45-499C-A1D9-824FF7B0056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5AC6B-79A5-405F-AC62-8FC85A929E0E}" type="datetimeFigureOut">
              <a:rPr lang="pl-PL" smtClean="0"/>
              <a:pPr/>
              <a:t>11.10.2026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6DEFD-AB45-499C-A1D9-824FF7B0056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5AC6B-79A5-405F-AC62-8FC85A929E0E}" type="datetimeFigureOut">
              <a:rPr lang="pl-PL" smtClean="0"/>
              <a:pPr/>
              <a:t>11.10.2026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6DEFD-AB45-499C-A1D9-824FF7B0056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5AC6B-79A5-405F-AC62-8FC85A929E0E}" type="datetimeFigureOut">
              <a:rPr lang="pl-PL" smtClean="0"/>
              <a:pPr/>
              <a:t>11.10.2026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36DEFD-AB45-499C-A1D9-824FF7B0056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-459432"/>
            <a:ext cx="7772400" cy="3744416"/>
          </a:xfrm>
        </p:spPr>
        <p:txBody>
          <a:bodyPr>
            <a:normAutofit/>
          </a:bodyPr>
          <a:lstStyle/>
          <a:p>
            <a:r>
              <a:rPr lang="pl-PL" sz="3600" b="1" dirty="0">
                <a:latin typeface="Arial Black" pitchFamily="34" charset="0"/>
              </a:rPr>
              <a:t>PRZYGOTOWANIE DO JUBILEUSZU 700 LECIA ISTNIENIA PARAFII </a:t>
            </a:r>
            <a:br>
              <a:rPr lang="pl-PL" sz="3600" b="1" dirty="0">
                <a:latin typeface="Arial Black" pitchFamily="34" charset="0"/>
              </a:rPr>
            </a:br>
            <a:r>
              <a:rPr lang="pl-PL" sz="3600" b="1" dirty="0">
                <a:latin typeface="Arial Black" pitchFamily="34" charset="0"/>
              </a:rPr>
              <a:t>W KOWALI</a:t>
            </a:r>
            <a:br>
              <a:rPr lang="pl-PL" sz="3600" b="1" dirty="0">
                <a:latin typeface="Arial Black" pitchFamily="34" charset="0"/>
              </a:rPr>
            </a:br>
            <a:r>
              <a:rPr lang="pl-PL" sz="2400" b="1" dirty="0">
                <a:solidFill>
                  <a:srgbClr val="FF0000"/>
                </a:solidFill>
                <a:latin typeface="Arial Black" pitchFamily="34" charset="0"/>
              </a:rPr>
              <a:t>KOWALA 11 X 2026</a:t>
            </a:r>
          </a:p>
        </p:txBody>
      </p:sp>
      <p:pic>
        <p:nvPicPr>
          <p:cNvPr id="7" name="Obraz 6" descr="Parafia św. Wojciecha w Kowali – Wikipedia, wolna encyklopedia">
            <a:extLst>
              <a:ext uri="{FF2B5EF4-FFF2-40B4-BE49-F238E27FC236}">
                <a16:creationId xmlns:a16="http://schemas.microsoft.com/office/drawing/2014/main" id="{E6F3BF24-2CF8-FDFC-6133-445B9A6B3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6" y="2708920"/>
            <a:ext cx="4788023" cy="4139936"/>
          </a:xfrm>
          <a:prstGeom prst="rect">
            <a:avLst/>
          </a:prstGeom>
        </p:spPr>
      </p:pic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" name="Obraz 3" descr="23.04. - uroczystość św. Wojciecha, biskupa i męczennika, jednego z głównych patronów Polski 🌹 Wszystkim Solenizantom składamy serdeczne życzenia wszystkiego najlepszego i błogosławieństwa Bożego 💐🙏🏻 Parafia św. Wojciecha Biskupa i Męczennika w">
            <a:extLst>
              <a:ext uri="{FF2B5EF4-FFF2-40B4-BE49-F238E27FC236}">
                <a16:creationId xmlns:a16="http://schemas.microsoft.com/office/drawing/2014/main" id="{164658BE-BA92-3FCD-F5EB-C416D5A322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8" y="2708920"/>
            <a:ext cx="4341688" cy="414908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DBD666E5-5DDC-7972-6CE4-5B484C98D04E}"/>
              </a:ext>
            </a:extLst>
          </p:cNvPr>
          <p:cNvSpPr txBox="1"/>
          <p:nvPr/>
        </p:nvSpPr>
        <p:spPr>
          <a:xfrm>
            <a:off x="2306320" y="2958961"/>
            <a:ext cx="461264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Do wszystkich w ogóle warunków jestem zaprawiony: i być sytym, i głód cierpieć, korzystać z obfitości i doznawać niedostatku. Wszystko mogę w Tym, który mnie umacnia</a:t>
            </a:r>
            <a:endParaRPr lang="pl-PL" dirty="0"/>
          </a:p>
        </p:txBody>
      </p:sp>
    </p:spTree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Title 1">
            <a:extLst>
              <a:ext uri="{FF2B5EF4-FFF2-40B4-BE49-F238E27FC236}">
                <a16:creationId xmlns:a16="http://schemas.microsoft.com/office/drawing/2014/main" id="{74DE5C9C-F809-7597-991E-7AE82070D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50" name="Picture 2" descr="Biblia się nie myli? » Bóg i cała reszta. Blog i podcast">
            <a:extLst>
              <a:ext uri="{FF2B5EF4-FFF2-40B4-BE49-F238E27FC236}">
                <a16:creationId xmlns:a16="http://schemas.microsoft.com/office/drawing/2014/main" id="{5CA9A2E3-20D6-3F0F-B7A8-EB47BDEB850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1" r="4126" b="-1"/>
          <a:stretch/>
        </p:blipFill>
        <p:spPr bwMode="auto">
          <a:xfrm>
            <a:off x="179512" y="116632"/>
            <a:ext cx="8856984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046180"/>
      </p:ext>
    </p:extLst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r>
              <a:rPr lang="pl-PL" sz="3200" b="1" dirty="0">
                <a:latin typeface="Arial Black" panose="020B0A04020102020204" pitchFamily="34" charset="0"/>
              </a:rPr>
              <a:t>PROROK IZAJASZ </a:t>
            </a:r>
            <a:br>
              <a:rPr lang="pl-PL" sz="3200" b="1" dirty="0">
                <a:latin typeface="Arial Black" panose="020B0A04020102020204" pitchFamily="34" charset="0"/>
              </a:rPr>
            </a:br>
            <a:r>
              <a:rPr lang="pl-PL" sz="3200" b="1" dirty="0">
                <a:latin typeface="Arial Black" panose="020B0A04020102020204" pitchFamily="34" charset="0"/>
              </a:rPr>
              <a:t>(765-701 przed </a:t>
            </a:r>
            <a:r>
              <a:rPr lang="pl-PL" sz="3200" b="1" dirty="0" err="1">
                <a:latin typeface="Arial Black" panose="020B0A04020102020204" pitchFamily="34" charset="0"/>
              </a:rPr>
              <a:t>Chr</a:t>
            </a:r>
            <a:r>
              <a:rPr lang="pl-PL" sz="3200" b="1" dirty="0">
                <a:latin typeface="Arial Black" panose="020B0A04020102020204" pitchFamily="34" charset="0"/>
              </a:rPr>
              <a:t>) </a:t>
            </a:r>
          </a:p>
        </p:txBody>
      </p:sp>
      <p:pic>
        <p:nvPicPr>
          <p:cNvPr id="1026" name="Picture 2" descr="C:\Users\jacek\Downloads\prorok Izajasz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196752"/>
            <a:ext cx="5400600" cy="566124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 descr="Uczta mesjańska | Niedziela.pl">
            <a:extLst>
              <a:ext uri="{FF2B5EF4-FFF2-40B4-BE49-F238E27FC236}">
                <a16:creationId xmlns:a16="http://schemas.microsoft.com/office/drawing/2014/main" id="{212FC867-EB97-AA6F-18C7-1A8BE64EE5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779" r="9888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3688124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BE6DC9-8CFE-865F-898E-43B370ACE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>
                <a:latin typeface="Arial Black" panose="020B0A04020102020204" pitchFamily="34" charset="0"/>
              </a:rPr>
              <a:t>KSIĘGA PROROKA IZAJASZA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70A2AB2-F5F5-A3B5-859A-D35C0A8CE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16832"/>
            <a:ext cx="8363272" cy="494116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3600" i="1" dirty="0">
                <a:latin typeface="Arial Black" panose="020B0A04020102020204" pitchFamily="34" charset="0"/>
              </a:rPr>
              <a:t>„Oto nasz Bóg, Ten, któremu zaufaliśmy, że nas wybawi; oto Pan, w którym złożyliśmy naszą ufność; cieszmy się i radujmy </a:t>
            </a:r>
            <a:br>
              <a:rPr lang="pl-PL" sz="3600" i="1" dirty="0">
                <a:latin typeface="Arial Black" panose="020B0A04020102020204" pitchFamily="34" charset="0"/>
              </a:rPr>
            </a:br>
            <a:r>
              <a:rPr lang="pl-PL" sz="3600" i="1" dirty="0">
                <a:latin typeface="Arial Black" panose="020B0A04020102020204" pitchFamily="34" charset="0"/>
              </a:rPr>
              <a:t>z Jego zbawienia!” </a:t>
            </a:r>
            <a:r>
              <a:rPr lang="pl-PL" sz="3600" dirty="0">
                <a:latin typeface="Arial Black" panose="020B0A04020102020204" pitchFamily="34" charset="0"/>
              </a:rPr>
              <a:t> (Iz 25,9) </a:t>
            </a:r>
            <a:endParaRPr lang="pl-PL" sz="3600" i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502882"/>
      </p:ext>
    </p:extLst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250E316-93BD-A4A5-95C5-60C83BFF1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latin typeface="Arial Black" panose="020B0A04020102020204" pitchFamily="34" charset="0"/>
              </a:rPr>
              <a:t>ŚW. PAWEŁ APOSTOŁ</a:t>
            </a:r>
          </a:p>
        </p:txBody>
      </p:sp>
      <p:pic>
        <p:nvPicPr>
          <p:cNvPr id="7170" name="Picture 2" descr="Kim był św. Paweł? Tajemnica wielkiego nawrócenia">
            <a:extLst>
              <a:ext uri="{FF2B5EF4-FFF2-40B4-BE49-F238E27FC236}">
                <a16:creationId xmlns:a16="http://schemas.microsoft.com/office/drawing/2014/main" id="{7B5F3E59-6089-0BA4-AD25-05007AC72FB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9143999" cy="566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485246"/>
      </p:ext>
    </p:extLst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E35A8F-B191-66A4-B043-A45203DA6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pl-PL" dirty="0">
                <a:latin typeface="Arial Black" panose="020B0A04020102020204" pitchFamily="34" charset="0"/>
              </a:rPr>
              <a:t>1 LIST DO FILIPIAN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E620CB1-6F67-F26D-68F4-D6B2A5BCB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340768"/>
            <a:ext cx="8568952" cy="524259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3500" i="1" dirty="0">
                <a:latin typeface="Arial Black" panose="020B0A04020102020204" pitchFamily="34" charset="0"/>
              </a:rPr>
              <a:t>„</a:t>
            </a:r>
            <a:r>
              <a:rPr lang="pl-PL" b="1" i="1" dirty="0">
                <a:latin typeface="Arial Black" panose="020B0A04020102020204" pitchFamily="34" charset="0"/>
              </a:rPr>
              <a:t>Do wszystkich w ogóle warunków jestem zaprawiony: i być sytym, </a:t>
            </a:r>
            <a:br>
              <a:rPr lang="pl-PL" b="1" i="1" dirty="0">
                <a:latin typeface="Arial Black" panose="020B0A04020102020204" pitchFamily="34" charset="0"/>
              </a:rPr>
            </a:br>
            <a:r>
              <a:rPr lang="pl-PL" b="1" i="1" dirty="0">
                <a:latin typeface="Arial Black" panose="020B0A04020102020204" pitchFamily="34" charset="0"/>
              </a:rPr>
              <a:t>i głód cierpieć, korzystać z obfitości </a:t>
            </a:r>
            <a:br>
              <a:rPr lang="pl-PL" b="1" i="1" dirty="0">
                <a:latin typeface="Arial Black" panose="020B0A04020102020204" pitchFamily="34" charset="0"/>
              </a:rPr>
            </a:br>
            <a:r>
              <a:rPr lang="pl-PL" b="1" i="1" dirty="0">
                <a:latin typeface="Arial Black" panose="020B0A04020102020204" pitchFamily="34" charset="0"/>
              </a:rPr>
              <a:t>i doznawać niedostatku. Wszystko mogę w Tym, który mnie umacnia</a:t>
            </a:r>
            <a:r>
              <a:rPr lang="pl-PL" sz="3500" b="1" i="1" dirty="0">
                <a:latin typeface="Arial Black" panose="020B0A04020102020204" pitchFamily="34" charset="0"/>
              </a:rPr>
              <a:t>”</a:t>
            </a:r>
          </a:p>
          <a:p>
            <a:pPr marL="0" indent="0" algn="just">
              <a:buNone/>
            </a:pPr>
            <a:r>
              <a:rPr lang="pl-PL" sz="3500" b="1" i="1" dirty="0">
                <a:latin typeface="Arial Black" panose="020B0A04020102020204" pitchFamily="34" charset="0"/>
              </a:rPr>
              <a:t> </a:t>
            </a:r>
            <a:r>
              <a:rPr lang="pl-PL" sz="3500" b="1" i="1" dirty="0">
                <a:solidFill>
                  <a:srgbClr val="000000"/>
                </a:solidFill>
                <a:latin typeface="Arial Black" panose="020B0A04020102020204" pitchFamily="34" charset="0"/>
              </a:rPr>
              <a:t>						</a:t>
            </a:r>
            <a:r>
              <a:rPr lang="pl-PL" b="1" dirty="0">
                <a:solidFill>
                  <a:srgbClr val="000000"/>
                </a:solidFill>
                <a:latin typeface="Arial Black" panose="020B0A04020102020204" pitchFamily="34" charset="0"/>
              </a:rPr>
              <a:t>(</a:t>
            </a:r>
            <a:r>
              <a:rPr lang="pl-PL" b="1" dirty="0" err="1">
                <a:solidFill>
                  <a:srgbClr val="000000"/>
                </a:solidFill>
                <a:latin typeface="Arial Black" panose="020B0A04020102020204" pitchFamily="34" charset="0"/>
              </a:rPr>
              <a:t>Flp</a:t>
            </a:r>
            <a:r>
              <a:rPr lang="pl-PL" b="1" dirty="0">
                <a:solidFill>
                  <a:srgbClr val="000000"/>
                </a:solidFill>
                <a:latin typeface="Arial Black" panose="020B0A04020102020204" pitchFamily="34" charset="0"/>
              </a:rPr>
              <a:t> 4,12)</a:t>
            </a:r>
            <a:endParaRPr lang="pl-PL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24246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A1CF781-1EC7-7713-E55D-1621EE221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r>
              <a:rPr lang="pl-PL" b="1" dirty="0">
                <a:latin typeface="Arial Black" panose="020B0A04020102020204" pitchFamily="34" charset="0"/>
              </a:rPr>
              <a:t>EWANGELISTA MATEUSZ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44623B6-2CE1-3A10-C33C-72EA3787660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7638"/>
            <a:ext cx="8640959" cy="5251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8175777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CAFB11-EA84-5962-0FDE-F2A73E0CE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>
                <a:latin typeface="Arial Black" panose="020B0A04020102020204" pitchFamily="34" charset="0"/>
              </a:rPr>
              <a:t>EWANGELIA WEDŁUG ŚW. MATEUSZA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20134D7-C4F1-F617-6A55-9C24C705A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16832"/>
            <a:ext cx="8363272" cy="409391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3600" i="1" dirty="0">
                <a:latin typeface="Arial Black" panose="020B0A04020102020204" pitchFamily="34" charset="0"/>
              </a:rPr>
              <a:t>„Idźcie więc na rozstajne drogi </a:t>
            </a:r>
            <a:br>
              <a:rPr lang="pl-PL" sz="3600" i="1" dirty="0">
                <a:latin typeface="Arial Black" panose="020B0A04020102020204" pitchFamily="34" charset="0"/>
              </a:rPr>
            </a:br>
            <a:r>
              <a:rPr lang="pl-PL" sz="3600" i="1" dirty="0">
                <a:latin typeface="Arial Black" panose="020B0A04020102020204" pitchFamily="34" charset="0"/>
              </a:rPr>
              <a:t>i zaproście na ucztę wszystkich, których spotkacie”</a:t>
            </a:r>
          </a:p>
          <a:p>
            <a:pPr marL="0" indent="0" algn="just">
              <a:buNone/>
            </a:pPr>
            <a:r>
              <a:rPr lang="pl-PL" sz="3600" dirty="0">
                <a:latin typeface="Arial Black" panose="020B0A04020102020204" pitchFamily="34" charset="0"/>
              </a:rPr>
              <a:t>				</a:t>
            </a:r>
            <a:r>
              <a:rPr lang="pl-PL" sz="4000" dirty="0">
                <a:latin typeface="Arial Black" panose="020B0A04020102020204" pitchFamily="34" charset="0"/>
              </a:rPr>
              <a:t>	</a:t>
            </a:r>
            <a:r>
              <a:rPr lang="pl-PL" sz="3600" dirty="0">
                <a:latin typeface="Arial Black" panose="020B0A04020102020204" pitchFamily="34" charset="0"/>
              </a:rPr>
              <a:t>(Mt 22,9)</a:t>
            </a:r>
          </a:p>
        </p:txBody>
      </p:sp>
    </p:spTree>
    <p:extLst>
      <p:ext uri="{BB962C8B-B14F-4D97-AF65-F5344CB8AC3E}">
        <p14:creationId xmlns:p14="http://schemas.microsoft.com/office/powerpoint/2010/main" val="10825534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E50B9DD3-6115-ADFF-DA5D-DC54DA4F7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>
                <a:latin typeface="Arial Black" panose="020B0A04020102020204" pitchFamily="34" charset="0"/>
              </a:rPr>
              <a:t>ISAAC NEWTON (1643-1727)</a:t>
            </a:r>
            <a:endParaRPr lang="en-US" b="1" dirty="0">
              <a:latin typeface="Arial Black" panose="020B0A04020102020204" pitchFamily="34" charset="0"/>
            </a:endParaRP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DE3A2CCF-B9AC-85E5-EA32-96D6322B00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53" r="-2" b="18069"/>
          <a:stretch>
            <a:fillRect/>
          </a:stretch>
        </p:blipFill>
        <p:spPr>
          <a:xfrm>
            <a:off x="457200" y="1600200"/>
            <a:ext cx="8229600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37024629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C903168-CA91-BCA7-8C98-51BC5E7D7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latin typeface="Arial Black" panose="020B0A04020102020204" pitchFamily="34" charset="0"/>
              </a:rPr>
              <a:t>ISAAC NEWTON (1643-1727)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54A26AB-1A36-19DE-E41A-8D3C7C2370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5400" i="1" dirty="0">
                <a:latin typeface="Arial Black" panose="020B0A04020102020204" pitchFamily="34" charset="0"/>
              </a:rPr>
              <a:t>„Widziałem dalej, ponieważ stałem na ramionach gigantów”</a:t>
            </a:r>
          </a:p>
        </p:txBody>
      </p:sp>
    </p:spTree>
    <p:extLst>
      <p:ext uri="{BB962C8B-B14F-4D97-AF65-F5344CB8AC3E}">
        <p14:creationId xmlns:p14="http://schemas.microsoft.com/office/powerpoint/2010/main" val="1376731979"/>
      </p:ext>
    </p:extLst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 descr="Czy to Bolesław Chrobry zamordował świętego Wojciecha? | CiekawostkiHistoryczne.pl">
            <a:extLst>
              <a:ext uri="{FF2B5EF4-FFF2-40B4-BE49-F238E27FC236}">
                <a16:creationId xmlns:a16="http://schemas.microsoft.com/office/drawing/2014/main" id="{EA2E1523-8F95-5F97-1FE5-71061A7386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6583" r="14083"/>
          <a:stretch>
            <a:fillRect/>
          </a:stretch>
        </p:blipFill>
        <p:spPr>
          <a:xfrm>
            <a:off x="20" y="0"/>
            <a:ext cx="914398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46683813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7AED660-C57D-6E7F-139F-61543166C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latin typeface="Arial Black" panose="020B0A04020102020204" pitchFamily="34" charset="0"/>
              </a:rPr>
              <a:t>ŚW. WOJCIECH </a:t>
            </a:r>
            <a:br>
              <a:rPr lang="pl-PL" b="1" dirty="0">
                <a:latin typeface="Arial Black" panose="020B0A04020102020204" pitchFamily="34" charset="0"/>
              </a:rPr>
            </a:br>
            <a:r>
              <a:rPr lang="pl-PL" b="1" dirty="0">
                <a:latin typeface="Arial Black" panose="020B0A04020102020204" pitchFamily="34" charset="0"/>
              </a:rPr>
              <a:t>(ok. 956 – 997)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D72BC0F-383E-B762-8A38-E21130E5FF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5400" i="1" dirty="0">
                <a:latin typeface="Arial Black" panose="020B0A04020102020204" pitchFamily="34" charset="0"/>
              </a:rPr>
              <a:t>„Uznali Stwórcę naszego, który jest jedynym Bogiem”</a:t>
            </a:r>
          </a:p>
        </p:txBody>
      </p:sp>
    </p:spTree>
    <p:extLst>
      <p:ext uri="{BB962C8B-B14F-4D97-AF65-F5344CB8AC3E}">
        <p14:creationId xmlns:p14="http://schemas.microsoft.com/office/powerpoint/2010/main" val="892655709"/>
      </p:ext>
    </p:extLst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3A2680-5337-90CC-FE2A-042686E9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pl-PL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CO CHCEMY ŚWIĘTOWAĆ?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39A7DE1-AAD3-56C2-FA59-8DBD3E582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768" y="692696"/>
            <a:ext cx="8580704" cy="6137136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pl-PL" b="1" i="1" dirty="0">
                <a:latin typeface="Arial Black" panose="020B0A04020102020204" pitchFamily="34" charset="0"/>
              </a:rPr>
              <a:t>Przez siedem wieków ta świątynia była miejscem modlitwy, nadziei, radości </a:t>
            </a:r>
            <a:br>
              <a:rPr lang="pl-PL" b="1" i="1" dirty="0">
                <a:latin typeface="Arial Black" panose="020B0A04020102020204" pitchFamily="34" charset="0"/>
              </a:rPr>
            </a:br>
            <a:r>
              <a:rPr lang="pl-PL" b="1" i="1" dirty="0">
                <a:latin typeface="Arial Black" panose="020B0A04020102020204" pitchFamily="34" charset="0"/>
              </a:rPr>
              <a:t>i trosk kolejnych pokoleń (…) To tutaj nasi przodkowie chrzcili swoje dzieci, zawierali małżeństwa, żegnali bliskich </a:t>
            </a:r>
            <a:br>
              <a:rPr lang="pl-PL" b="1" i="1" dirty="0">
                <a:latin typeface="Arial Black" panose="020B0A04020102020204" pitchFamily="34" charset="0"/>
              </a:rPr>
            </a:br>
            <a:r>
              <a:rPr lang="pl-PL" b="1" i="1" dirty="0">
                <a:latin typeface="Arial Black" panose="020B0A04020102020204" pitchFamily="34" charset="0"/>
              </a:rPr>
              <a:t>i powierzali Bogu swoje codzienne życie. Dziś, patrząc na siedem wieków wspólnej historii, pragniemy nie tylko wspominać tych, którzy byli przed nami, lecz także z wdzięcznością przyjąć dziedzictwo wiary i przekazać je tym, którzy przyjdą po nas </a:t>
            </a:r>
            <a:r>
              <a:rPr lang="pl-PL" b="1" dirty="0">
                <a:latin typeface="Arial Black" panose="020B0A04020102020204" pitchFamily="34" charset="0"/>
              </a:rPr>
              <a:t>(Ks. Piotr </a:t>
            </a:r>
            <a:r>
              <a:rPr lang="pl-PL" b="1" dirty="0" err="1">
                <a:latin typeface="Arial Black" panose="020B0A04020102020204" pitchFamily="34" charset="0"/>
              </a:rPr>
              <a:t>Borciuch</a:t>
            </a:r>
            <a:r>
              <a:rPr lang="pl-PL" b="1" dirty="0">
                <a:latin typeface="Arial Black" panose="020B0A04020102020204" pitchFamily="34" charset="0"/>
              </a:rPr>
              <a:t>)</a:t>
            </a:r>
            <a:endParaRPr lang="pl-PL" b="1" i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13206"/>
      </p:ext>
    </p:extLst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CC5420-1561-2770-DABD-FBAFA1A83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pl-PL" sz="3700" b="1" dirty="0">
                <a:latin typeface="Arial Black" panose="020B0A04020102020204" pitchFamily="34" charset="0"/>
              </a:rPr>
              <a:t>JUBILEUSZ 700 LECIA ISTNIENIA PARAFII </a:t>
            </a:r>
            <a:br>
              <a:rPr lang="pl-PL" sz="3700" b="1" dirty="0">
                <a:latin typeface="Arial Black" panose="020B0A04020102020204" pitchFamily="34" charset="0"/>
              </a:rPr>
            </a:br>
            <a:r>
              <a:rPr lang="pl-PL" sz="3700" b="1" dirty="0">
                <a:latin typeface="Arial Black" panose="020B0A04020102020204" pitchFamily="34" charset="0"/>
              </a:rPr>
              <a:t>W KOWALI-STĘPOCINIE</a:t>
            </a:r>
          </a:p>
        </p:txBody>
      </p:sp>
      <p:pic>
        <p:nvPicPr>
          <p:cNvPr id="4" name="Symbol zastępczy zawartości 3" descr="Parafia św. Wojciecha w Kowali – Wikipedia, wolna encyklopedia">
            <a:extLst>
              <a:ext uri="{FF2B5EF4-FFF2-40B4-BE49-F238E27FC236}">
                <a16:creationId xmlns:a16="http://schemas.microsoft.com/office/drawing/2014/main" id="{28D9972A-3F97-2767-07B6-66D7E6C33FE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12057" r="21198"/>
          <a:stretch>
            <a:fillRect/>
          </a:stretch>
        </p:blipFill>
        <p:spPr>
          <a:xfrm>
            <a:off x="457200" y="1600200"/>
            <a:ext cx="4038600" cy="5141168"/>
          </a:xfrm>
          <a:prstGeom prst="rect">
            <a:avLst/>
          </a:prstGeom>
          <a:noFill/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2C0EFBD6-34AF-FE8A-C9B4-5534F0288C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2564904"/>
            <a:ext cx="4316288" cy="35612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5400" dirty="0">
                <a:solidFill>
                  <a:srgbClr val="FF0000"/>
                </a:solidFill>
                <a:latin typeface="Arial Black" panose="020B0A04020102020204" pitchFamily="34" charset="0"/>
              </a:rPr>
              <a:t>18 X 2026</a:t>
            </a:r>
          </a:p>
          <a:p>
            <a:pPr marL="0" indent="0">
              <a:buNone/>
            </a:pPr>
            <a:r>
              <a:rPr lang="pl-PL" sz="5400" dirty="0">
                <a:solidFill>
                  <a:srgbClr val="FF0000"/>
                </a:solidFill>
                <a:latin typeface="Arial Black" panose="020B0A04020102020204" pitchFamily="34" charset="0"/>
              </a:rPr>
              <a:t>17 X 2027</a:t>
            </a:r>
            <a:endParaRPr lang="en-US" sz="5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853400"/>
      </p:ext>
    </p:extLst>
  </p:cSld>
  <p:clrMapOvr>
    <a:masterClrMapping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CD304B-D371-7F26-5C93-7A2049225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latin typeface="Arial Black" panose="020B0A04020102020204" pitchFamily="34" charset="0"/>
              </a:rPr>
              <a:t>ŚW. JAN PAWEŁ II </a:t>
            </a:r>
            <a:br>
              <a:rPr lang="pl-PL" b="1" dirty="0">
                <a:latin typeface="Arial Black" panose="020B0A04020102020204" pitchFamily="34" charset="0"/>
              </a:rPr>
            </a:br>
            <a:r>
              <a:rPr lang="pl-PL" b="1" dirty="0">
                <a:latin typeface="Arial Black" panose="020B0A04020102020204" pitchFamily="34" charset="0"/>
              </a:rPr>
              <a:t>(1920-2005)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76EFCD45-F7DD-C1B8-9E4D-422EFC3280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1556792"/>
            <a:ext cx="8856983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491593"/>
      </p:ext>
    </p:extLst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74638"/>
            <a:ext cx="8229600" cy="5851525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pl-PL" sz="3600" b="1" dirty="0">
                <a:latin typeface="Arial Black" panose="020B0A04020102020204" pitchFamily="34" charset="0"/>
              </a:rPr>
              <a:t>„Kimkolwiek będziecie w życiu, jakiekolwiek wybierzecie konkretne powołanie – zawód czy stan, pamiętajcie, że podstawowym powołaniem człowieka jest: być człowiekiem. I wszędzie to podstawowe powołanie trzeba urzeczywistnić, i wszędzie według tego, w jakiej mierze jestem człowiekiem, spełniam moje  powołanie (…) Tylko ten jest prawdziwym dzieckiem Boga, kto w pełni jest człowiekiem” </a:t>
            </a:r>
          </a:p>
          <a:p>
            <a:endParaRPr lang="pl-PL" dirty="0"/>
          </a:p>
        </p:txBody>
      </p:sp>
    </p:spTree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74638"/>
            <a:ext cx="8229600" cy="5851525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pl-PL" sz="3600" b="1" dirty="0">
                <a:latin typeface="Arial Black" panose="020B0A04020102020204" pitchFamily="34" charset="0"/>
              </a:rPr>
              <a:t>„Marzycie nieraz o sławie, zazdrościcie jej różnym ludziom, którzy się nią cieszą. Nie zazdrośćcie nigdy byle czego, szukajcie prawdziwej sławy. Czasem ta prawdziwa sława nie jest rozgłośna ani hałaśliwa – jest ukryta. Czasem przychodzi dopiero po śmierci (…) Najważniejsze jednak, żeby była to sława prawdziwa oraz prawdziwego dobra”.</a:t>
            </a:r>
            <a:endParaRPr lang="pl-PL" sz="3600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8D93C9-1484-5111-C75C-719F1799D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rmAutofit fontScale="90000"/>
          </a:bodyPr>
          <a:lstStyle/>
          <a:p>
            <a:r>
              <a:rPr lang="pl-PL" dirty="0">
                <a:latin typeface="Arial Black" panose="020B0A04020102020204" pitchFamily="34" charset="0"/>
              </a:rPr>
              <a:t>DO RADOSNYCH OBCHODÓW JUBILEUSZU ZAPRASZAJĄ KAPŁANI</a:t>
            </a:r>
          </a:p>
        </p:txBody>
      </p:sp>
      <p:pic>
        <p:nvPicPr>
          <p:cNvPr id="4" name="Symbol zastępczy zawartości 3" descr="Ksiądz Biskup Marek Solarczyk dokonał zmian personalnych. Po czterech latach ksiądz Dominik kończy posługę w naszej parafii. Nowym wikariuszem naszej parafii od 24 sierpnia będzie ksiądz Konrad Dębick">
            <a:extLst>
              <a:ext uri="{FF2B5EF4-FFF2-40B4-BE49-F238E27FC236}">
                <a16:creationId xmlns:a16="http://schemas.microsoft.com/office/drawing/2014/main" id="{7059B692-EB63-06E6-7901-485888A1A2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76056" y="2132856"/>
            <a:ext cx="3528392" cy="4725144"/>
          </a:xfrm>
          <a:prstGeom prst="rect">
            <a:avLst/>
          </a:prstGeom>
        </p:spPr>
      </p:pic>
      <p:pic>
        <p:nvPicPr>
          <p:cNvPr id="5" name="Obraz 4" descr="Parafia Św. Wojciecha w Kowali">
            <a:extLst>
              <a:ext uri="{FF2B5EF4-FFF2-40B4-BE49-F238E27FC236}">
                <a16:creationId xmlns:a16="http://schemas.microsoft.com/office/drawing/2014/main" id="{AA22B33A-8CD1-3708-B182-BDE46A13B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2132856"/>
            <a:ext cx="3456385" cy="472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157334"/>
      </p:ext>
    </p:extLst>
  </p:cSld>
  <p:clrMapOvr>
    <a:masterClrMapping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F4A226-D647-D7A0-6C32-9C1BAF64B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latin typeface="Arial Black" panose="020B0A04020102020204" pitchFamily="34" charset="0"/>
              </a:rPr>
              <a:t>INAUGURACJA 700 LECIA ISTNIENIA PARAFII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CD86978-6E5B-71D2-24B1-F5B8017936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l-PL" b="1" dirty="0">
                <a:solidFill>
                  <a:srgbClr val="FF0000"/>
                </a:solidFill>
                <a:latin typeface="Arial Black" panose="020B0A04020102020204" pitchFamily="34" charset="0"/>
              </a:rPr>
              <a:t>NIEDZIELA 18 X 2026 r. godz. 15.00 pod przewodnictwem Ks. Bpa MARKA SOLARCZYKA</a:t>
            </a:r>
          </a:p>
        </p:txBody>
      </p:sp>
      <p:pic>
        <p:nvPicPr>
          <p:cNvPr id="4" name="Obraz 3" descr="Wieczór Uwielbienia w parafii św. Wojciecha w Kowali - radom.gosc.pl">
            <a:extLst>
              <a:ext uri="{FF2B5EF4-FFF2-40B4-BE49-F238E27FC236}">
                <a16:creationId xmlns:a16="http://schemas.microsoft.com/office/drawing/2014/main" id="{E62214EB-A31D-243E-6424-492A62DE4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40968"/>
            <a:ext cx="9144000" cy="371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390393"/>
      </p:ext>
    </p:extLst>
  </p:cSld>
  <p:clrMapOvr>
    <a:masterClrMapping/>
  </p:clrMapOvr>
  <p:transition spd="slow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E6F203-984C-8962-D7CE-72FE374CF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46250"/>
          </a:xfrm>
        </p:spPr>
        <p:txBody>
          <a:bodyPr>
            <a:normAutofit fontScale="90000"/>
          </a:bodyPr>
          <a:lstStyle/>
          <a:p>
            <a:r>
              <a:rPr lang="pl-PL" dirty="0">
                <a:latin typeface="Arial Black" panose="020B0A04020102020204" pitchFamily="34" charset="0"/>
              </a:rPr>
              <a:t>„WIARY OJCÓW DOCHOWAĆ, WIARĘ NASTĘPNYM POKOLENIOM PRZEKAZAĆ"</a:t>
            </a:r>
          </a:p>
        </p:txBody>
      </p:sp>
      <p:pic>
        <p:nvPicPr>
          <p:cNvPr id="6" name="Symbol zastępczy zawartości 5" descr="23.04. - uroczystość św. Wojciecha, biskupa i męczennika, jednego z głównych patronów Polski 🌹 Wszystkim Solenizantom składamy serdeczne życzenia wszystkiego najlepszego i błogosławieństwa Bożego 💐🙏🏻 Parafia św. Wojciecha Biskupa i Męczennika w">
            <a:extLst>
              <a:ext uri="{FF2B5EF4-FFF2-40B4-BE49-F238E27FC236}">
                <a16:creationId xmlns:a16="http://schemas.microsoft.com/office/drawing/2014/main" id="{31AEBB81-EE07-BB22-5D22-FCECD764F6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2636838"/>
            <a:ext cx="4788024" cy="4221162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1C205462-815C-B1BE-3A00-7BDE37254F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2636838"/>
            <a:ext cx="4427984" cy="422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481592"/>
      </p:ext>
    </p:extLst>
  </p:cSld>
  <p:clrMapOvr>
    <a:masterClrMapping/>
  </p:clrMapOvr>
  <p:transition spd="slow">
    <p:wipe dir="r"/>
  </p:transition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798</TotalTime>
  <Words>484</Words>
  <Application>Microsoft Office PowerPoint</Application>
  <PresentationFormat>Pokaz na ekranie (4:3)</PresentationFormat>
  <Paragraphs>30</Paragraphs>
  <Slides>21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6" baseType="lpstr">
      <vt:lpstr>Arial</vt:lpstr>
      <vt:lpstr>Arial Black</vt:lpstr>
      <vt:lpstr>Calibri</vt:lpstr>
      <vt:lpstr>tahoma</vt:lpstr>
      <vt:lpstr>Motyw pakietu Office</vt:lpstr>
      <vt:lpstr>PRZYGOTOWANIE DO JUBILEUSZU 700 LECIA ISTNIENIA PARAFII  W KOWALI KOWALA 11 X 2026</vt:lpstr>
      <vt:lpstr>Prezentacja programu PowerPoint</vt:lpstr>
      <vt:lpstr>PROROK IZAJASZ  (765-701 przed Chr) </vt:lpstr>
      <vt:lpstr>Prezentacja programu PowerPoint</vt:lpstr>
      <vt:lpstr>KSIĘGA PROROKA IZAJASZA</vt:lpstr>
      <vt:lpstr>ŚW. PAWEŁ APOSTOŁ</vt:lpstr>
      <vt:lpstr>1 LIST DO FILIPIAN</vt:lpstr>
      <vt:lpstr>EWANGELISTA MATEUSZ</vt:lpstr>
      <vt:lpstr>EWANGELIA WEDŁUG ŚW. MATEUSZA</vt:lpstr>
      <vt:lpstr>ISAAC NEWTON (1643-1727)</vt:lpstr>
      <vt:lpstr>ISAAC NEWTON (1643-1727)</vt:lpstr>
      <vt:lpstr>Prezentacja programu PowerPoint</vt:lpstr>
      <vt:lpstr>ŚW. WOJCIECH  (ok. 956 – 997)</vt:lpstr>
      <vt:lpstr>CO CHCEMY ŚWIĘTOWAĆ?</vt:lpstr>
      <vt:lpstr>JUBILEUSZ 700 LECIA ISTNIENIA PARAFII  W KOWALI-STĘPOCINIE</vt:lpstr>
      <vt:lpstr>ŚW. JAN PAWEŁ II  (1920-2005)</vt:lpstr>
      <vt:lpstr>Prezentacja programu PowerPoint</vt:lpstr>
      <vt:lpstr>Prezentacja programu PowerPoint</vt:lpstr>
      <vt:lpstr>DO RADOSNYCH OBCHODÓW JUBILEUSZU ZAPRASZAJĄ KAPŁANI</vt:lpstr>
      <vt:lpstr>INAUGURACJA 700 LECIA ISTNIENIA PARAFII</vt:lpstr>
      <vt:lpstr>„WIARY OJCÓW DOCHOWAĆ, WIARĘ NASTĘPNYM POKOLENIOM PRZEKAZAĆ"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Czy Księgi Mądrościowe  uczą patriotyzmu? </dc:title>
  <dc:creator>kostek</dc:creator>
  <cp:lastModifiedBy>Jacek Kucharski</cp:lastModifiedBy>
  <cp:revision>374</cp:revision>
  <dcterms:created xsi:type="dcterms:W3CDTF">2012-04-15T12:45:53Z</dcterms:created>
  <dcterms:modified xsi:type="dcterms:W3CDTF">2026-10-10T22:11:26Z</dcterms:modified>
</cp:coreProperties>
</file>